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8" r:id="rId8"/>
    <p:sldId id="269" r:id="rId9"/>
    <p:sldId id="270" r:id="rId10"/>
    <p:sldId id="271" r:id="rId11"/>
    <p:sldId id="272" r:id="rId12"/>
    <p:sldId id="263" r:id="rId13"/>
    <p:sldId id="264" r:id="rId14"/>
    <p:sldId id="265" r:id="rId15"/>
    <p:sldId id="266" r:id="rId16"/>
    <p:sldId id="267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82"/>
    <p:restoredTop sz="94664"/>
  </p:normalViewPr>
  <p:slideViewPr>
    <p:cSldViewPr snapToGrid="0" snapToObjects="1">
      <p:cViewPr varScale="1">
        <p:scale>
          <a:sx n="63" d="100"/>
          <a:sy n="63" d="100"/>
        </p:scale>
        <p:origin x="7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472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813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8060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6156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575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1835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2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3938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28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6914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3828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4C41A-77D4-6E45-8A3E-2CE3822A9C21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6A7A4D8-89BA-5B4B-9C10-888AD9CC0EF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818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9317D-FD66-D343-92FF-3AC1A3F8D5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Entity Relationship model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3CAA116-98E0-1A6D-810D-970F48285C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46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5C56-C748-4E47-AF26-EE6A811DB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Candidate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948E2-CEB9-6441-8EC5-6659462B8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6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3082B-EFF4-454C-9DCA-C367A07B2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14B8D-1D66-E64B-BB0F-5FDE92638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32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4E14A-A036-D843-8823-5261B2F9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Cardinality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60DC1-675A-204C-AC92-1E4040D66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of Relationships</a:t>
            </a:r>
          </a:p>
          <a:p>
            <a:r>
              <a:rPr lang="en-US" dirty="0"/>
              <a:t>For a single record in one entity how many records in the adjacent entity exist.</a:t>
            </a:r>
          </a:p>
          <a:p>
            <a:r>
              <a:rPr lang="en-US" dirty="0"/>
              <a:t>1:1</a:t>
            </a:r>
          </a:p>
          <a:p>
            <a:r>
              <a:rPr lang="en-US" dirty="0"/>
              <a:t>1:M</a:t>
            </a:r>
          </a:p>
          <a:p>
            <a:r>
              <a:rPr lang="en-US" dirty="0"/>
              <a:t>M:M</a:t>
            </a:r>
          </a:p>
        </p:txBody>
      </p:sp>
    </p:spTree>
    <p:extLst>
      <p:ext uri="{BB962C8B-B14F-4D97-AF65-F5344CB8AC3E}">
        <p14:creationId xmlns:p14="http://schemas.microsoft.com/office/powerpoint/2010/main" val="1770805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B32A9-890C-144E-98D5-86A3206FF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Chen style of </a:t>
            </a:r>
            <a:r>
              <a:rPr lang="en-US" dirty="0" err="1"/>
              <a:t>erd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030E040-E1FC-5E4F-9762-814196158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4134" y="2016125"/>
            <a:ext cx="4498057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347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AAE57-4FE6-4C49-B259-D6D5B477E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3285521" cy="1049235"/>
          </a:xfrm>
        </p:spPr>
        <p:txBody>
          <a:bodyPr/>
          <a:lstStyle/>
          <a:p>
            <a:r>
              <a:rPr lang="en-US" dirty="0"/>
              <a:t>Martin Style of ERD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984151-AB5C-CB42-B83B-32878DB3C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250" y="514350"/>
            <a:ext cx="65405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42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E3FBB-D1D5-D24D-B096-EC4D65EFA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ERD-Example1   University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A2D4B-49BA-B34E-A0D4-C0885C4F6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264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F87FB-AF44-4E45-9267-F1D4E37D8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ERD Example2- </a:t>
            </a:r>
            <a:r>
              <a:rPr lang="en-US"/>
              <a:t>Automechanics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326F2-A561-C144-9D01-D17BF2EB8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Employee(</a:t>
            </a:r>
            <a:r>
              <a:rPr lang="en-US" dirty="0" err="1"/>
              <a:t>empid</a:t>
            </a:r>
            <a:r>
              <a:rPr lang="en-US" dirty="0"/>
              <a:t>,  name, specialization, experience, rate)</a:t>
            </a:r>
          </a:p>
          <a:p>
            <a:r>
              <a:rPr lang="en-US" dirty="0"/>
              <a:t>Customer(</a:t>
            </a:r>
            <a:r>
              <a:rPr lang="en-US" dirty="0" err="1"/>
              <a:t>custid</a:t>
            </a:r>
            <a:r>
              <a:rPr lang="en-US" dirty="0"/>
              <a:t>, name, address)</a:t>
            </a:r>
          </a:p>
          <a:p>
            <a:r>
              <a:rPr lang="en-US" dirty="0"/>
              <a:t>Car(VPN, make, model, color)</a:t>
            </a:r>
          </a:p>
          <a:p>
            <a:r>
              <a:rPr lang="en-US" dirty="0"/>
              <a:t>Service(</a:t>
            </a:r>
            <a:r>
              <a:rPr lang="en-US" dirty="0" err="1"/>
              <a:t>servId</a:t>
            </a:r>
            <a:r>
              <a:rPr lang="en-US" dirty="0"/>
              <a:t>, name, cost, </a:t>
            </a:r>
            <a:r>
              <a:rPr lang="en-US" dirty="0" err="1"/>
              <a:t>hours_required</a:t>
            </a:r>
            <a:r>
              <a:rPr lang="en-US" dirty="0"/>
              <a:t>)</a:t>
            </a:r>
          </a:p>
          <a:p>
            <a:r>
              <a:rPr lang="en-US" dirty="0" err="1"/>
              <a:t>workOrder</a:t>
            </a:r>
            <a:r>
              <a:rPr lang="en-US" dirty="0"/>
              <a:t>(</a:t>
            </a:r>
            <a:r>
              <a:rPr lang="en-US" dirty="0" err="1"/>
              <a:t>woid</a:t>
            </a:r>
            <a:r>
              <a:rPr lang="en-US" dirty="0"/>
              <a:t>, date, car)</a:t>
            </a:r>
          </a:p>
          <a:p>
            <a:r>
              <a:rPr lang="en-US" dirty="0" err="1"/>
              <a:t>workOrder</a:t>
            </a:r>
            <a:r>
              <a:rPr lang="en-US" dirty="0"/>
              <a:t> is created as an appointment for the car. There may be many services provided by multiple employees for a particular workorder called </a:t>
            </a:r>
            <a:r>
              <a:rPr lang="en-US" dirty="0" err="1"/>
              <a:t>workOrderItems</a:t>
            </a:r>
            <a:r>
              <a:rPr lang="en-US" dirty="0"/>
              <a:t>. For each </a:t>
            </a:r>
            <a:r>
              <a:rPr lang="en-US" dirty="0" err="1"/>
              <a:t>workOrderItem</a:t>
            </a:r>
            <a:r>
              <a:rPr lang="en-US" dirty="0"/>
              <a:t> employee records </a:t>
            </a:r>
            <a:r>
              <a:rPr lang="en-US" dirty="0" err="1"/>
              <a:t>wrapUpNotes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50544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C0BDC51-6B34-2546-8A33-C415E1663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984" y="656166"/>
            <a:ext cx="88519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630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67D3D0-25C8-194D-AABD-6F38837C9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0" y="1104900"/>
            <a:ext cx="89535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64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E04BD2-BD68-AD47-A814-1017B024D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028" y="254000"/>
            <a:ext cx="10369601" cy="553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113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Line 1">
            <a:extLst>
              <a:ext uri="{FF2B5EF4-FFF2-40B4-BE49-F238E27FC236}">
                <a16:creationId xmlns:a16="http://schemas.microsoft.com/office/drawing/2014/main" id="{E69FE47C-135E-AF45-BC36-8A21F77E0912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6353175"/>
            <a:ext cx="8229600" cy="0"/>
          </a:xfrm>
          <a:prstGeom prst="line">
            <a:avLst/>
          </a:prstGeom>
          <a:noFill/>
          <a:ln w="9525">
            <a:solidFill>
              <a:srgbClr val="9FB8CD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5" name="Line 2">
            <a:extLst>
              <a:ext uri="{FF2B5EF4-FFF2-40B4-BE49-F238E27FC236}">
                <a16:creationId xmlns:a16="http://schemas.microsoft.com/office/drawing/2014/main" id="{27C8B6EB-29C5-F44C-82EE-C47924740D2A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1143000"/>
            <a:ext cx="8229600" cy="0"/>
          </a:xfrm>
          <a:prstGeom prst="line">
            <a:avLst/>
          </a:prstGeom>
          <a:noFill/>
          <a:ln w="9525">
            <a:solidFill>
              <a:srgbClr val="9FB8CD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6" name="AutoShape 3">
            <a:extLst>
              <a:ext uri="{FF2B5EF4-FFF2-40B4-BE49-F238E27FC236}">
                <a16:creationId xmlns:a16="http://schemas.microsoft.com/office/drawing/2014/main" id="{7DCE34A8-35F5-2E40-920B-513F31EEBEB0}"/>
              </a:ext>
            </a:extLst>
          </p:cNvPr>
          <p:cNvSpPr>
            <a:spLocks/>
          </p:cNvSpPr>
          <p:nvPr/>
        </p:nvSpPr>
        <p:spPr bwMode="auto">
          <a:xfrm rot="5400000">
            <a:off x="1907382" y="6446044"/>
            <a:ext cx="219075" cy="160338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rnd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4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197" name="Rectangle 4">
            <a:extLst>
              <a:ext uri="{FF2B5EF4-FFF2-40B4-BE49-F238E27FC236}">
                <a16:creationId xmlns:a16="http://schemas.microsoft.com/office/drawing/2014/main" id="{F8A56AA7-C754-0946-9D46-D655FF9E24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>
                <a:solidFill>
                  <a:srgbClr val="C00000"/>
                </a:solidFill>
                <a:ea typeface="ヒラギノ角ゴ ProN W6" panose="020B0300000000000000" pitchFamily="34" charset="-128"/>
              </a:rPr>
              <a:t>RECAP</a:t>
            </a:r>
          </a:p>
        </p:txBody>
      </p:sp>
      <p:sp>
        <p:nvSpPr>
          <p:cNvPr id="8198" name="Rectangle 5">
            <a:extLst>
              <a:ext uri="{FF2B5EF4-FFF2-40B4-BE49-F238E27FC236}">
                <a16:creationId xmlns:a16="http://schemas.microsoft.com/office/drawing/2014/main" id="{54E2D4E5-5EA0-AA49-B15C-233581F1F0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234950" indent="-234950"/>
            <a:endParaRPr lang="en-US" altLang="en-US" b="1"/>
          </a:p>
          <a:p>
            <a:pPr marL="234950" indent="-234950"/>
            <a:r>
              <a:rPr lang="en-US" altLang="en-US" b="1"/>
              <a:t>Basic Definition</a:t>
            </a:r>
            <a:endParaRPr lang="en-US" altLang="en-US"/>
          </a:p>
          <a:p>
            <a:pPr lvl="1" eaLnBrk="1" hangingPunct="1"/>
            <a:r>
              <a:rPr lang="en-US" altLang="en-US"/>
              <a:t>Collection of data files</a:t>
            </a:r>
          </a:p>
          <a:p>
            <a:pPr marL="234950" indent="-234950"/>
            <a:endParaRPr lang="en-US" altLang="en-US"/>
          </a:p>
          <a:p>
            <a:pPr marL="234950" indent="-234950"/>
            <a:r>
              <a:rPr lang="en-US" altLang="en-US" b="1"/>
              <a:t>Complex definition</a:t>
            </a:r>
            <a:endParaRPr lang="en-US" altLang="en-US"/>
          </a:p>
          <a:p>
            <a:pPr lvl="1" eaLnBrk="1" hangingPunct="1"/>
            <a:r>
              <a:rPr lang="en-US" altLang="en-US"/>
              <a:t>A database is a structure that contains information about many kinds of </a:t>
            </a:r>
            <a:r>
              <a:rPr lang="en-US" altLang="en-US" sz="3600" u="sng">
                <a:solidFill>
                  <a:srgbClr val="C00000"/>
                </a:solidFill>
              </a:rPr>
              <a:t>entities</a:t>
            </a:r>
            <a:r>
              <a:rPr lang="en-US" altLang="en-US"/>
              <a:t> and about the </a:t>
            </a:r>
            <a:r>
              <a:rPr lang="en-US" altLang="en-US" sz="3600" u="sng">
                <a:solidFill>
                  <a:srgbClr val="C00000"/>
                </a:solidFill>
              </a:rPr>
              <a:t>relationships</a:t>
            </a:r>
            <a:r>
              <a:rPr lang="en-US" altLang="en-US"/>
              <a:t> between those entities.</a:t>
            </a:r>
          </a:p>
        </p:txBody>
      </p:sp>
    </p:spTree>
    <p:extLst>
      <p:ext uri="{BB962C8B-B14F-4D97-AF65-F5344CB8AC3E}">
        <p14:creationId xmlns:p14="http://schemas.microsoft.com/office/powerpoint/2010/main" val="1969539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920ED-7364-FC47-8118-431741A3E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the schema and </a:t>
            </a:r>
            <a:r>
              <a:rPr lang="en-US" dirty="0" err="1"/>
              <a:t>erd</a:t>
            </a:r>
            <a:r>
              <a:rPr lang="en-US" dirty="0"/>
              <a:t> save for </a:t>
            </a:r>
            <a:r>
              <a:rPr lang="en-US" dirty="0" err="1"/>
              <a:t>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806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9F015-5CED-3F4F-B488-AD5850DBC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Entity/data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4DE6B-8205-C849-A0E1-05500BAD7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Entity is a real world item or a concept which can exist on its own. It can be a physical object or it can be a concept. The entity is represented by a rectangular shape.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BC59D7-87F5-8E4B-AEBA-33F838CF11C5}"/>
              </a:ext>
            </a:extLst>
          </p:cNvPr>
          <p:cNvSpPr/>
          <p:nvPr/>
        </p:nvSpPr>
        <p:spPr>
          <a:xfrm>
            <a:off x="5357866" y="3390900"/>
            <a:ext cx="1790700" cy="1968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F7A7090-E655-4247-8073-BF57A54BBD40}"/>
              </a:ext>
            </a:extLst>
          </p:cNvPr>
          <p:cNvCxnSpPr/>
          <p:nvPr/>
        </p:nvCxnSpPr>
        <p:spPr>
          <a:xfrm>
            <a:off x="5372100" y="3873500"/>
            <a:ext cx="1752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5567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B20AA-EA47-DD44-8A2D-4C4A0F7AC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BE951-EAA1-2E49-9329-16D2A6B1A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Entity can be a week entity which means that entity must be defined by a foreign key relationship with another entity and it can’t be defined independently or by its attributes only. Week entity is represented as follows:</a:t>
            </a:r>
          </a:p>
          <a:p>
            <a:endParaRPr lang="en-US" dirty="0"/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06AE14D6-1AA6-D644-9C6F-4C625A43A628}"/>
              </a:ext>
            </a:extLst>
          </p:cNvPr>
          <p:cNvSpPr/>
          <p:nvPr/>
        </p:nvSpPr>
        <p:spPr>
          <a:xfrm>
            <a:off x="3670300" y="3289300"/>
            <a:ext cx="1968500" cy="21463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351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925CD-C440-0947-A3CC-5A96E5C96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AEBC8-0AEE-C34F-A6F1-61AA7559F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are the properties that describe the entities.</a:t>
            </a:r>
          </a:p>
          <a:p>
            <a:r>
              <a:rPr lang="en-US" dirty="0"/>
              <a:t>Attributes are further divided into following types: </a:t>
            </a:r>
          </a:p>
          <a:p>
            <a:r>
              <a:rPr lang="en-US" dirty="0"/>
              <a:t>Simple attribute</a:t>
            </a:r>
          </a:p>
          <a:p>
            <a:r>
              <a:rPr lang="en-US" dirty="0"/>
              <a:t>Single-valued attribute</a:t>
            </a:r>
          </a:p>
          <a:p>
            <a:r>
              <a:rPr lang="en-US" dirty="0"/>
              <a:t>Multi-valued attribute</a:t>
            </a:r>
          </a:p>
          <a:p>
            <a:r>
              <a:rPr lang="en-US" dirty="0"/>
              <a:t>Derived attribute</a:t>
            </a:r>
          </a:p>
        </p:txBody>
      </p:sp>
    </p:spTree>
    <p:extLst>
      <p:ext uri="{BB962C8B-B14F-4D97-AF65-F5344CB8AC3E}">
        <p14:creationId xmlns:p14="http://schemas.microsoft.com/office/powerpoint/2010/main" val="3246386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CBC61-CB63-964C-8915-95171D96D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3715C-9752-2146-8185-A3979612D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attribute of one entity refers to the attribute of another entity then there exists a relationship between these two entities.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289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A75C-8DF2-6445-BE0C-261FDE872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813B2-140A-6448-9420-7307DD27F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They are used to establish and identify relationships between tables.</a:t>
            </a:r>
          </a:p>
          <a:p>
            <a:r>
              <a:rPr lang="en-US" dirty="0"/>
              <a:t>They uniquely identify any record or row of data inside a table. </a:t>
            </a:r>
          </a:p>
          <a:p>
            <a:r>
              <a:rPr lang="en-US" dirty="0"/>
              <a:t>A </a:t>
            </a:r>
            <a:r>
              <a:rPr lang="en-US" b="1" dirty="0"/>
              <a:t>Key</a:t>
            </a:r>
            <a:r>
              <a:rPr lang="en-US" dirty="0"/>
              <a:t> can be a single attribute or a group of attributes, where the combination may act as a </a:t>
            </a:r>
            <a:r>
              <a:rPr lang="en-US" b="1" dirty="0"/>
              <a:t>key</a:t>
            </a:r>
            <a:r>
              <a:rPr lang="en-US" dirty="0"/>
              <a:t>.</a:t>
            </a:r>
          </a:p>
          <a:p>
            <a:r>
              <a:rPr lang="en-US" dirty="0"/>
              <a:t>Types:</a:t>
            </a:r>
          </a:p>
          <a:p>
            <a:pPr lvl="1"/>
            <a:r>
              <a:rPr lang="en-US" dirty="0"/>
              <a:t>Primary key</a:t>
            </a:r>
          </a:p>
          <a:p>
            <a:pPr lvl="1"/>
            <a:r>
              <a:rPr lang="en-US" dirty="0"/>
              <a:t>Candidate key</a:t>
            </a:r>
          </a:p>
          <a:p>
            <a:pPr lvl="1"/>
            <a:r>
              <a:rPr lang="en-US" dirty="0"/>
              <a:t>Composite key</a:t>
            </a:r>
          </a:p>
          <a:p>
            <a:pPr lvl="1"/>
            <a:r>
              <a:rPr lang="en-US" dirty="0"/>
              <a:t>Foreign key</a:t>
            </a:r>
          </a:p>
        </p:txBody>
      </p:sp>
    </p:spTree>
    <p:extLst>
      <p:ext uri="{BB962C8B-B14F-4D97-AF65-F5344CB8AC3E}">
        <p14:creationId xmlns:p14="http://schemas.microsoft.com/office/powerpoint/2010/main" val="3808429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1B24E-BA8F-DD4F-9CD8-646CEECD7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D138E-5021-604E-B646-B06F393D0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that is unique for each record. E.g.</a:t>
            </a:r>
          </a:p>
          <a:p>
            <a:pPr lvl="1"/>
            <a:r>
              <a:rPr lang="en-US" dirty="0"/>
              <a:t>Roll#</a:t>
            </a:r>
          </a:p>
          <a:p>
            <a:pPr lvl="1"/>
            <a:r>
              <a:rPr lang="en-US" dirty="0" err="1"/>
              <a:t>Empid</a:t>
            </a:r>
            <a:endParaRPr lang="en-US" dirty="0"/>
          </a:p>
          <a:p>
            <a:pPr lvl="1"/>
            <a:r>
              <a:rPr lang="en-US" dirty="0"/>
              <a:t>National Identity Card Number</a:t>
            </a:r>
          </a:p>
        </p:txBody>
      </p:sp>
    </p:spTree>
    <p:extLst>
      <p:ext uri="{BB962C8B-B14F-4D97-AF65-F5344CB8AC3E}">
        <p14:creationId xmlns:p14="http://schemas.microsoft.com/office/powerpoint/2010/main" val="506689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D5CCA-7128-8A45-8332-6743F003E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Composite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C7661-EEF2-1048-BFDB-0BF5CCFF0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key that is composed of more than one attributes.</a:t>
            </a:r>
          </a:p>
          <a:p>
            <a:endParaRPr lang="en-US" dirty="0"/>
          </a:p>
          <a:p>
            <a:r>
              <a:rPr lang="en-US" dirty="0"/>
              <a:t>Doctor(</a:t>
            </a:r>
            <a:r>
              <a:rPr lang="en-US" dirty="0" err="1"/>
              <a:t>empid</a:t>
            </a:r>
            <a:r>
              <a:rPr lang="en-US" dirty="0"/>
              <a:t>, name, specialization)</a:t>
            </a:r>
          </a:p>
          <a:p>
            <a:r>
              <a:rPr lang="en-US" dirty="0"/>
              <a:t>Patient(</a:t>
            </a:r>
            <a:r>
              <a:rPr lang="en-US" dirty="0" err="1"/>
              <a:t>pid</a:t>
            </a:r>
            <a:r>
              <a:rPr lang="en-US" dirty="0"/>
              <a:t>, name, address, age)</a:t>
            </a:r>
          </a:p>
          <a:p>
            <a:r>
              <a:rPr lang="en-US" dirty="0"/>
              <a:t>Appointment(</a:t>
            </a:r>
            <a:r>
              <a:rPr lang="en-US" dirty="0" err="1"/>
              <a:t>pid</a:t>
            </a:r>
            <a:r>
              <a:rPr lang="en-US" dirty="0"/>
              <a:t>, </a:t>
            </a:r>
            <a:r>
              <a:rPr lang="en-US" dirty="0" err="1"/>
              <a:t>empid</a:t>
            </a:r>
            <a:r>
              <a:rPr lang="en-US" dirty="0"/>
              <a:t>, </a:t>
            </a:r>
            <a:r>
              <a:rPr lang="en-US" dirty="0" err="1"/>
              <a:t>Adate</a:t>
            </a:r>
            <a:r>
              <a:rPr lang="en-US" dirty="0"/>
              <a:t>, status)</a:t>
            </a:r>
          </a:p>
        </p:txBody>
      </p:sp>
    </p:spTree>
    <p:extLst>
      <p:ext uri="{BB962C8B-B14F-4D97-AF65-F5344CB8AC3E}">
        <p14:creationId xmlns:p14="http://schemas.microsoft.com/office/powerpoint/2010/main" val="165718358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{CF4D56F2-3D66-A446-BEEF-96ABF4C7F2C0}tf10001119</Template>
  <TotalTime>109</TotalTime>
  <Words>420</Words>
  <Application>Microsoft Office PowerPoint</Application>
  <PresentationFormat>Widescreen</PresentationFormat>
  <Paragraphs>60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Gill Sans</vt:lpstr>
      <vt:lpstr>Gill Sans MT</vt:lpstr>
      <vt:lpstr>Gallery</vt:lpstr>
      <vt:lpstr>Entity Relationship model</vt:lpstr>
      <vt:lpstr>RECAP</vt:lpstr>
      <vt:lpstr>Entity/data object</vt:lpstr>
      <vt:lpstr>Entity</vt:lpstr>
      <vt:lpstr>Attribute</vt:lpstr>
      <vt:lpstr>Relationship</vt:lpstr>
      <vt:lpstr>Keys</vt:lpstr>
      <vt:lpstr>Primary key</vt:lpstr>
      <vt:lpstr>Composite key</vt:lpstr>
      <vt:lpstr>Candidate key</vt:lpstr>
      <vt:lpstr>Foreign key</vt:lpstr>
      <vt:lpstr>Cardinality</vt:lpstr>
      <vt:lpstr>Chen style of erd</vt:lpstr>
      <vt:lpstr>Martin Style of ERD</vt:lpstr>
      <vt:lpstr>ERD-Example1   University System</vt:lpstr>
      <vt:lpstr>ERD Example2- Automechanics</vt:lpstr>
      <vt:lpstr>PowerPoint Presentation</vt:lpstr>
      <vt:lpstr>PowerPoint Presentation</vt:lpstr>
      <vt:lpstr>PowerPoint Presentation</vt:lpstr>
      <vt:lpstr>Keep the schema and erd save for sql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Humair Shoukat</cp:lastModifiedBy>
  <cp:revision>22</cp:revision>
  <dcterms:created xsi:type="dcterms:W3CDTF">2021-03-12T05:22:47Z</dcterms:created>
  <dcterms:modified xsi:type="dcterms:W3CDTF">2023-02-03T07:17:10Z</dcterms:modified>
</cp:coreProperties>
</file>

<file path=docProps/thumbnail.jpeg>
</file>